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758" r:id="rId2"/>
    <p:sldId id="844" r:id="rId3"/>
    <p:sldId id="845" r:id="rId4"/>
    <p:sldId id="857" r:id="rId5"/>
    <p:sldId id="858" r:id="rId6"/>
    <p:sldId id="859" r:id="rId7"/>
    <p:sldId id="862" r:id="rId8"/>
    <p:sldId id="860" r:id="rId9"/>
    <p:sldId id="861" r:id="rId10"/>
    <p:sldId id="863" r:id="rId11"/>
    <p:sldId id="864" r:id="rId12"/>
    <p:sldId id="865" r:id="rId13"/>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66" autoAdjust="0"/>
    <p:restoredTop sz="82177" autoAdjust="0"/>
  </p:normalViewPr>
  <p:slideViewPr>
    <p:cSldViewPr>
      <p:cViewPr varScale="1">
        <p:scale>
          <a:sx n="148" d="100"/>
          <a:sy n="148" d="100"/>
        </p:scale>
        <p:origin x="2480" y="184"/>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10/17/19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9662260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39488056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884904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2861311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733693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40124921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237864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370157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3989071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24946292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373771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a:solidFill>
                  <a:srgbClr val="FFFF00"/>
                </a:solidFill>
                <a:latin typeface="+mn-lt"/>
                <a:ea typeface="+mn-ea"/>
                <a:cs typeface="+mn-cs"/>
              </a:rPr>
              <a:t>Mark </a:t>
            </a:r>
            <a:r>
              <a:rPr lang="en-US" sz="4400" kern="0" dirty="0">
                <a:solidFill>
                  <a:srgbClr val="FFFF00"/>
                </a:solidFill>
                <a:latin typeface="+mn-lt"/>
                <a:ea typeface="+mn-ea"/>
                <a:cs typeface="+mn-cs"/>
              </a:rPr>
              <a:t>14:26-52</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1058274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D73D92F-96D9-904B-9BF7-D58BEA2D474F}"/>
              </a:ext>
            </a:extLst>
          </p:cNvPr>
          <p:cNvSpPr txBox="1"/>
          <p:nvPr/>
        </p:nvSpPr>
        <p:spPr>
          <a:xfrm>
            <a:off x="1" y="0"/>
            <a:ext cx="9144000" cy="523220"/>
          </a:xfrm>
          <a:prstGeom prst="rect">
            <a:avLst/>
          </a:prstGeom>
          <a:noFill/>
        </p:spPr>
        <p:txBody>
          <a:bodyPr wrap="square" rtlCol="0">
            <a:spAutoFit/>
          </a:bodyPr>
          <a:lstStyle/>
          <a:p>
            <a:pPr algn="ctr"/>
            <a:r>
              <a:rPr lang="en-AU" sz="2800" dirty="0">
                <a:solidFill>
                  <a:srgbClr val="FFFF00"/>
                </a:solidFill>
                <a:latin typeface="Times New Roman" panose="02020603050405020304" pitchFamily="18" charset="0"/>
                <a:cs typeface="Times New Roman" panose="02020603050405020304" pitchFamily="18" charset="0"/>
              </a:rPr>
              <a:t>Being an “overcomer” – remaining faithful to Jesus</a:t>
            </a:r>
          </a:p>
        </p:txBody>
      </p:sp>
      <p:sp>
        <p:nvSpPr>
          <p:cNvPr id="12" name="TextBox 11">
            <a:extLst>
              <a:ext uri="{FF2B5EF4-FFF2-40B4-BE49-F238E27FC236}">
                <a16:creationId xmlns:a16="http://schemas.microsoft.com/office/drawing/2014/main" id="{7D71C7B5-1886-AF4B-9FD3-D9578052658C}"/>
              </a:ext>
            </a:extLst>
          </p:cNvPr>
          <p:cNvSpPr txBox="1"/>
          <p:nvPr/>
        </p:nvSpPr>
        <p:spPr>
          <a:xfrm>
            <a:off x="68044" y="523220"/>
            <a:ext cx="9007912"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Much of the New Testament is written to encourage persecuted Christians</a:t>
            </a:r>
          </a:p>
        </p:txBody>
      </p:sp>
      <p:sp>
        <p:nvSpPr>
          <p:cNvPr id="9" name="TextBox 8">
            <a:extLst>
              <a:ext uri="{FF2B5EF4-FFF2-40B4-BE49-F238E27FC236}">
                <a16:creationId xmlns:a16="http://schemas.microsoft.com/office/drawing/2014/main" id="{788303F0-26C8-C54C-A239-8BC2F47C2EAC}"/>
              </a:ext>
            </a:extLst>
          </p:cNvPr>
          <p:cNvSpPr txBox="1"/>
          <p:nvPr/>
        </p:nvSpPr>
        <p:spPr>
          <a:xfrm>
            <a:off x="251520" y="868820"/>
            <a:ext cx="8280920" cy="1107996"/>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continue following Jesus</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endure</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Keep the commandments of God &amp; hold to the testimony of Jesus</a:t>
            </a:r>
          </a:p>
        </p:txBody>
      </p:sp>
      <p:sp>
        <p:nvSpPr>
          <p:cNvPr id="15" name="TextBox 14">
            <a:extLst>
              <a:ext uri="{FF2B5EF4-FFF2-40B4-BE49-F238E27FC236}">
                <a16:creationId xmlns:a16="http://schemas.microsoft.com/office/drawing/2014/main" id="{7639E7EF-001B-6A42-941E-070135B4C342}"/>
              </a:ext>
            </a:extLst>
          </p:cNvPr>
          <p:cNvSpPr txBox="1"/>
          <p:nvPr/>
        </p:nvSpPr>
        <p:spPr>
          <a:xfrm>
            <a:off x="7930" y="1849388"/>
            <a:ext cx="9144000" cy="523220"/>
          </a:xfrm>
          <a:prstGeom prst="rect">
            <a:avLst/>
          </a:prstGeom>
          <a:noFill/>
        </p:spPr>
        <p:txBody>
          <a:bodyPr wrap="square" rtlCol="0">
            <a:spAutoFit/>
          </a:bodyPr>
          <a:lstStyle/>
          <a:p>
            <a:pPr algn="ctr"/>
            <a:r>
              <a:rPr lang="en-AU" sz="2800" dirty="0">
                <a:solidFill>
                  <a:srgbClr val="FFFF00"/>
                </a:solidFill>
                <a:latin typeface="Times New Roman" panose="02020603050405020304" pitchFamily="18" charset="0"/>
                <a:cs typeface="Times New Roman" panose="02020603050405020304" pitchFamily="18" charset="0"/>
              </a:rPr>
              <a:t>But how </a:t>
            </a:r>
            <a:r>
              <a:rPr lang="en-AU" sz="2200" dirty="0">
                <a:solidFill>
                  <a:srgbClr val="FFFF00"/>
                </a:solidFill>
                <a:latin typeface="Times New Roman" panose="02020603050405020304" pitchFamily="18" charset="0"/>
                <a:cs typeface="Times New Roman" panose="02020603050405020304" pitchFamily="18" charset="0"/>
              </a:rPr>
              <a:t>can</a:t>
            </a:r>
            <a:r>
              <a:rPr lang="en-AU" sz="2800" dirty="0">
                <a:solidFill>
                  <a:srgbClr val="FFFF00"/>
                </a:solidFill>
                <a:latin typeface="Times New Roman" panose="02020603050405020304" pitchFamily="18" charset="0"/>
                <a:cs typeface="Times New Roman" panose="02020603050405020304" pitchFamily="18" charset="0"/>
              </a:rPr>
              <a:t> we be sure that </a:t>
            </a:r>
            <a:r>
              <a:rPr lang="en-AU" sz="2800" b="1" dirty="0">
                <a:solidFill>
                  <a:srgbClr val="FFFF00"/>
                </a:solidFill>
                <a:latin typeface="Times New Roman" panose="02020603050405020304" pitchFamily="18" charset="0"/>
                <a:cs typeface="Times New Roman" panose="02020603050405020304" pitchFamily="18" charset="0"/>
              </a:rPr>
              <a:t>we</a:t>
            </a:r>
            <a:r>
              <a:rPr lang="en-AU" sz="2800" dirty="0">
                <a:solidFill>
                  <a:srgbClr val="FFFF00"/>
                </a:solidFill>
                <a:latin typeface="Times New Roman" panose="02020603050405020304" pitchFamily="18" charset="0"/>
                <a:cs typeface="Times New Roman" panose="02020603050405020304" pitchFamily="18" charset="0"/>
              </a:rPr>
              <a:t> will remaining faithful to Jesus</a:t>
            </a:r>
          </a:p>
        </p:txBody>
      </p:sp>
      <p:sp>
        <p:nvSpPr>
          <p:cNvPr id="16" name="TextBox 15">
            <a:extLst>
              <a:ext uri="{FF2B5EF4-FFF2-40B4-BE49-F238E27FC236}">
                <a16:creationId xmlns:a16="http://schemas.microsoft.com/office/drawing/2014/main" id="{503DBEAC-FFD2-4146-85A3-D889617929D1}"/>
              </a:ext>
            </a:extLst>
          </p:cNvPr>
          <p:cNvSpPr txBox="1"/>
          <p:nvPr/>
        </p:nvSpPr>
        <p:spPr>
          <a:xfrm>
            <a:off x="-6952" y="2257408"/>
            <a:ext cx="9101279" cy="754053"/>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The disciples all promised their loyalty, but they failed</a:t>
            </a:r>
          </a:p>
          <a:p>
            <a:pPr marL="342900" indent="-342900">
              <a:buFont typeface="Arial" panose="020B0604020202020204" pitchFamily="34" charset="0"/>
              <a:buChar char="•"/>
            </a:pPr>
            <a:r>
              <a:rPr lang="en-AU" sz="21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50 </a:t>
            </a:r>
            <a:r>
              <a:rPr lang="en-AU" sz="21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And they </a:t>
            </a:r>
            <a:r>
              <a:rPr lang="en-AU" sz="2100" b="1" u="sng"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all</a:t>
            </a:r>
            <a:r>
              <a:rPr lang="en-AU" sz="21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 left him and fled.</a:t>
            </a:r>
          </a:p>
        </p:txBody>
      </p:sp>
      <p:sp>
        <p:nvSpPr>
          <p:cNvPr id="8" name="TextBox 7">
            <a:extLst>
              <a:ext uri="{FF2B5EF4-FFF2-40B4-BE49-F238E27FC236}">
                <a16:creationId xmlns:a16="http://schemas.microsoft.com/office/drawing/2014/main" id="{236FADD8-725A-FD4F-8ED8-9A8FB964F3FF}"/>
              </a:ext>
            </a:extLst>
          </p:cNvPr>
          <p:cNvSpPr txBox="1"/>
          <p:nvPr/>
        </p:nvSpPr>
        <p:spPr>
          <a:xfrm>
            <a:off x="3867947" y="867992"/>
            <a:ext cx="3132344" cy="769441"/>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remain faithful</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overcome / conquer</a:t>
            </a:r>
          </a:p>
        </p:txBody>
      </p:sp>
      <p:sp>
        <p:nvSpPr>
          <p:cNvPr id="10" name="TextBox 9">
            <a:extLst>
              <a:ext uri="{FF2B5EF4-FFF2-40B4-BE49-F238E27FC236}">
                <a16:creationId xmlns:a16="http://schemas.microsoft.com/office/drawing/2014/main" id="{22E153E4-16DB-6345-8330-951BCAA93F63}"/>
              </a:ext>
            </a:extLst>
          </p:cNvPr>
          <p:cNvSpPr txBox="1"/>
          <p:nvPr/>
        </p:nvSpPr>
        <p:spPr>
          <a:xfrm>
            <a:off x="3244" y="2971220"/>
            <a:ext cx="9007912" cy="430887"/>
          </a:xfrm>
          <a:prstGeom prst="rect">
            <a:avLst/>
          </a:prstGeom>
          <a:noFill/>
          <a:ln>
            <a:noFill/>
          </a:ln>
        </p:spPr>
        <p:txBody>
          <a:bodyPr wrap="square" rtlCol="0">
            <a:spAutoFit/>
          </a:bodyPr>
          <a:lstStyle/>
          <a:p>
            <a:r>
              <a:rPr lang="en-AU" sz="2200" dirty="0">
                <a:solidFill>
                  <a:srgbClr val="FFFF00"/>
                </a:solidFill>
                <a:latin typeface="Times New Roman" panose="02020603050405020304" pitchFamily="18" charset="0"/>
                <a:cs typeface="Times New Roman" panose="02020603050405020304" pitchFamily="18" charset="0"/>
              </a:rPr>
              <a:t>They hadn’t yet been filled with the Holy Spirit</a:t>
            </a:r>
          </a:p>
        </p:txBody>
      </p:sp>
      <p:sp>
        <p:nvSpPr>
          <p:cNvPr id="11" name="TextBox 10">
            <a:extLst>
              <a:ext uri="{FF2B5EF4-FFF2-40B4-BE49-F238E27FC236}">
                <a16:creationId xmlns:a16="http://schemas.microsoft.com/office/drawing/2014/main" id="{C9F51595-3F0F-234A-9D73-7D8D436B4EE3}"/>
              </a:ext>
            </a:extLst>
          </p:cNvPr>
          <p:cNvSpPr txBox="1"/>
          <p:nvPr/>
        </p:nvSpPr>
        <p:spPr>
          <a:xfrm>
            <a:off x="6063207" y="2602180"/>
            <a:ext cx="3024336" cy="769441"/>
          </a:xfrm>
          <a:prstGeom prst="rect">
            <a:avLst/>
          </a:prstGeom>
          <a:solidFill>
            <a:schemeClr val="tx2"/>
          </a:solidFill>
          <a:ln w="15875">
            <a:solidFill>
              <a:schemeClr val="bg1"/>
            </a:solid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The Spirit was willing, but the flesh was weak</a:t>
            </a:r>
            <a:endParaRPr lang="en-AU" sz="2100" dirty="0">
              <a:solidFill>
                <a:schemeClr val="bg1"/>
              </a:solidFill>
              <a:latin typeface="Comic Sans MS" panose="030F0902030302020204" pitchFamily="66" charset="0"/>
              <a:ea typeface="Arial" panose="020B0604020202020204" pitchFamily="34" charset="0"/>
              <a:cs typeface="Times New Roman" panose="02020603050405020304" pitchFamily="18" charset="0"/>
            </a:endParaRPr>
          </a:p>
        </p:txBody>
      </p:sp>
      <p:sp>
        <p:nvSpPr>
          <p:cNvPr id="2" name="Rectangle 1">
            <a:extLst>
              <a:ext uri="{FF2B5EF4-FFF2-40B4-BE49-F238E27FC236}">
                <a16:creationId xmlns:a16="http://schemas.microsoft.com/office/drawing/2014/main" id="{AD2DBDA5-2BC5-7A48-8471-CE57EE49D0EF}"/>
              </a:ext>
            </a:extLst>
          </p:cNvPr>
          <p:cNvSpPr/>
          <p:nvPr/>
        </p:nvSpPr>
        <p:spPr>
          <a:xfrm>
            <a:off x="-6952" y="3367520"/>
            <a:ext cx="9133800" cy="1061829"/>
          </a:xfrm>
          <a:prstGeom prst="rect">
            <a:avLst/>
          </a:prstGeom>
          <a:solidFill>
            <a:schemeClr val="bg1"/>
          </a:solidFill>
        </p:spPr>
        <p:txBody>
          <a:bodyPr wrap="square">
            <a:spAutoFit/>
          </a:bodyPr>
          <a:lstStyle/>
          <a:p>
            <a:r>
              <a:rPr lang="en-AU" sz="2100" b="1" baseline="30000" dirty="0">
                <a:latin typeface="Comic Sans MS" panose="030F0902030302020204" pitchFamily="66" charset="0"/>
                <a:ea typeface="Arial" panose="020B0604020202020204" pitchFamily="34" charset="0"/>
                <a:cs typeface="Times New Roman" panose="02020603050405020304" pitchFamily="18" charset="0"/>
              </a:rPr>
              <a:t>8 </a:t>
            </a:r>
            <a:r>
              <a:rPr lang="en-AU" sz="21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But you will receive </a:t>
            </a:r>
            <a:r>
              <a:rPr lang="en-AU" sz="2100" b="1" u="sng"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power</a:t>
            </a:r>
            <a:r>
              <a:rPr lang="en-AU" sz="21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 when the Holy Spirit has come upon you, and you </a:t>
            </a:r>
            <a:r>
              <a:rPr lang="en-AU" sz="2100" u="sng"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will be my witnesses</a:t>
            </a:r>
            <a:r>
              <a:rPr lang="en-AU" sz="21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 in Jerusalem and in all Judea and Samaria, and to the end of the earth.”</a:t>
            </a:r>
            <a:r>
              <a:rPr lang="en-AU" sz="2100" dirty="0"/>
              <a:t> </a:t>
            </a:r>
          </a:p>
        </p:txBody>
      </p:sp>
      <p:sp>
        <p:nvSpPr>
          <p:cNvPr id="13" name="TextBox 12">
            <a:extLst>
              <a:ext uri="{FF2B5EF4-FFF2-40B4-BE49-F238E27FC236}">
                <a16:creationId xmlns:a16="http://schemas.microsoft.com/office/drawing/2014/main" id="{D53BF72D-2DED-0542-A8C6-018F17486269}"/>
              </a:ext>
            </a:extLst>
          </p:cNvPr>
          <p:cNvSpPr txBox="1"/>
          <p:nvPr/>
        </p:nvSpPr>
        <p:spPr>
          <a:xfrm>
            <a:off x="17152" y="4415293"/>
            <a:ext cx="9101279" cy="430887"/>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Holy Spirit will </a:t>
            </a:r>
            <a:r>
              <a:rPr lang="en-AU" sz="2200" b="1" dirty="0">
                <a:solidFill>
                  <a:schemeClr val="bg1"/>
                </a:solidFill>
                <a:latin typeface="Times New Roman" panose="02020603050405020304" pitchFamily="18" charset="0"/>
                <a:cs typeface="Times New Roman" panose="02020603050405020304" pitchFamily="18" charset="0"/>
              </a:rPr>
              <a:t>never</a:t>
            </a:r>
            <a:r>
              <a:rPr lang="en-AU" sz="2200" dirty="0">
                <a:solidFill>
                  <a:schemeClr val="bg1"/>
                </a:solidFill>
                <a:latin typeface="Times New Roman" panose="02020603050405020304" pitchFamily="18" charset="0"/>
                <a:cs typeface="Times New Roman" panose="02020603050405020304" pitchFamily="18" charset="0"/>
              </a:rPr>
              <a:t> deny Jesus. Neither will those who are filled by Him </a:t>
            </a:r>
            <a:endParaRPr lang="en-AU" sz="2100" dirty="0">
              <a:solidFill>
                <a:schemeClr val="bg1"/>
              </a:solidFill>
              <a:latin typeface="Comic Sans MS" panose="030F0902030302020204" pitchFamily="66"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595273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2" grpId="0" animBg="1"/>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8368573-342E-7949-80E6-A193479BC694}"/>
              </a:ext>
            </a:extLst>
          </p:cNvPr>
          <p:cNvSpPr/>
          <p:nvPr/>
        </p:nvSpPr>
        <p:spPr>
          <a:xfrm>
            <a:off x="0" y="41345"/>
            <a:ext cx="9144000" cy="4893647"/>
          </a:xfrm>
          <a:prstGeom prst="rect">
            <a:avLst/>
          </a:prstGeom>
          <a:solidFill>
            <a:schemeClr val="bg1"/>
          </a:solidFill>
        </p:spPr>
        <p:txBody>
          <a:bodyPr wrap="square">
            <a:spAutoFit/>
          </a:bodyPr>
          <a:lstStyle/>
          <a:p>
            <a:pPr>
              <a:spcAft>
                <a:spcPts val="0"/>
              </a:spcAft>
            </a:pPr>
            <a:r>
              <a:rPr lang="en-AU" sz="2400" b="1" baseline="30000" dirty="0">
                <a:latin typeface="Comic Sans MS" panose="030F0902030302020204" pitchFamily="66" charset="0"/>
                <a:ea typeface="Arial" panose="020B0604020202020204" pitchFamily="34" charset="0"/>
              </a:rPr>
              <a:t>Mark 13:9 </a:t>
            </a:r>
            <a:r>
              <a:rPr lang="en-AU" sz="2400" dirty="0">
                <a:solidFill>
                  <a:srgbClr val="FF0000"/>
                </a:solidFill>
                <a:latin typeface="Comic Sans MS" panose="030F0902030302020204" pitchFamily="66" charset="0"/>
                <a:ea typeface="Arial" panose="020B0604020202020204" pitchFamily="34" charset="0"/>
              </a:rPr>
              <a:t>“But be on your guard. For they will deliver you over to councils, and you will be beaten in synagogues, and you will stand before governors and kings for my sake, to bear witness before them.</a:t>
            </a:r>
            <a:r>
              <a:rPr lang="en-AU" sz="2400" dirty="0">
                <a:latin typeface="Comic Sans MS" panose="030F0902030302020204" pitchFamily="66" charset="0"/>
                <a:ea typeface="Arial" panose="020B0604020202020204" pitchFamily="34" charset="0"/>
              </a:rPr>
              <a:t>  </a:t>
            </a:r>
            <a:r>
              <a:rPr lang="en-AU" sz="2400" b="1" baseline="30000" dirty="0">
                <a:latin typeface="Comic Sans MS" panose="030F0902030302020204" pitchFamily="66" charset="0"/>
                <a:ea typeface="Arial" panose="020B0604020202020204" pitchFamily="34" charset="0"/>
              </a:rPr>
              <a:t>10 </a:t>
            </a:r>
            <a:r>
              <a:rPr lang="en-AU" sz="2400" dirty="0">
                <a:solidFill>
                  <a:srgbClr val="FF0000"/>
                </a:solidFill>
                <a:latin typeface="Comic Sans MS" panose="030F0902030302020204" pitchFamily="66" charset="0"/>
                <a:ea typeface="Arial" panose="020B0604020202020204" pitchFamily="34" charset="0"/>
              </a:rPr>
              <a:t>And the gospel must first be proclaimed to all nations.</a:t>
            </a:r>
            <a:r>
              <a:rPr lang="en-AU" sz="2400" dirty="0">
                <a:latin typeface="Comic Sans MS" panose="030F0902030302020204" pitchFamily="66" charset="0"/>
                <a:ea typeface="Arial" panose="020B0604020202020204" pitchFamily="34" charset="0"/>
              </a:rPr>
              <a:t>  </a:t>
            </a:r>
            <a:r>
              <a:rPr lang="en-AU" sz="2400" b="1" baseline="30000" dirty="0">
                <a:latin typeface="Comic Sans MS" panose="030F0902030302020204" pitchFamily="66" charset="0"/>
                <a:ea typeface="Arial" panose="020B0604020202020204" pitchFamily="34" charset="0"/>
              </a:rPr>
              <a:t>11 </a:t>
            </a:r>
            <a:r>
              <a:rPr lang="en-AU" sz="2400" dirty="0">
                <a:solidFill>
                  <a:srgbClr val="FF0000"/>
                </a:solidFill>
                <a:latin typeface="Comic Sans MS" panose="030F0902030302020204" pitchFamily="66" charset="0"/>
                <a:ea typeface="Arial" panose="020B0604020202020204" pitchFamily="34" charset="0"/>
              </a:rPr>
              <a:t>And </a:t>
            </a:r>
            <a:r>
              <a:rPr lang="en-AU" sz="2400" b="1" u="sng" dirty="0">
                <a:solidFill>
                  <a:srgbClr val="FF0000"/>
                </a:solidFill>
                <a:latin typeface="Comic Sans MS" panose="030F0902030302020204" pitchFamily="66" charset="0"/>
                <a:ea typeface="Arial" panose="020B0604020202020204" pitchFamily="34" charset="0"/>
              </a:rPr>
              <a:t>when</a:t>
            </a:r>
            <a:r>
              <a:rPr lang="en-AU" sz="2400" dirty="0">
                <a:solidFill>
                  <a:srgbClr val="FF0000"/>
                </a:solidFill>
                <a:latin typeface="Comic Sans MS" panose="030F0902030302020204" pitchFamily="66" charset="0"/>
                <a:ea typeface="Arial" panose="020B0604020202020204" pitchFamily="34" charset="0"/>
              </a:rPr>
              <a:t> they bring you to trial and deliver you over, do not be anxious beforehand what you are to say, but say whatever is given you in that hour, for it is not </a:t>
            </a:r>
            <a:r>
              <a:rPr lang="en-AU" sz="2400" b="1" u="sng" dirty="0">
                <a:solidFill>
                  <a:srgbClr val="FF0000"/>
                </a:solidFill>
                <a:latin typeface="Comic Sans MS" panose="030F0902030302020204" pitchFamily="66" charset="0"/>
                <a:ea typeface="Arial" panose="020B0604020202020204" pitchFamily="34" charset="0"/>
              </a:rPr>
              <a:t>you</a:t>
            </a:r>
            <a:r>
              <a:rPr lang="en-AU" sz="2400" dirty="0">
                <a:solidFill>
                  <a:srgbClr val="FF0000"/>
                </a:solidFill>
                <a:latin typeface="Comic Sans MS" panose="030F0902030302020204" pitchFamily="66" charset="0"/>
                <a:ea typeface="Arial" panose="020B0604020202020204" pitchFamily="34" charset="0"/>
              </a:rPr>
              <a:t> who speak, but the </a:t>
            </a:r>
            <a:r>
              <a:rPr lang="en-AU" sz="2400" b="1" u="sng" dirty="0">
                <a:solidFill>
                  <a:srgbClr val="FF0000"/>
                </a:solidFill>
                <a:latin typeface="Comic Sans MS" panose="030F0902030302020204" pitchFamily="66" charset="0"/>
                <a:ea typeface="Arial" panose="020B0604020202020204" pitchFamily="34" charset="0"/>
              </a:rPr>
              <a:t>Holy Spirit</a:t>
            </a:r>
            <a:r>
              <a:rPr lang="en-AU" sz="2400" dirty="0">
                <a:solidFill>
                  <a:srgbClr val="FF0000"/>
                </a:solidFill>
                <a:latin typeface="Comic Sans MS" panose="030F0902030302020204" pitchFamily="66" charset="0"/>
                <a:ea typeface="Arial" panose="020B0604020202020204" pitchFamily="34" charset="0"/>
              </a:rPr>
              <a:t>. </a:t>
            </a:r>
            <a:r>
              <a:rPr lang="en-AU" sz="2400" dirty="0">
                <a:latin typeface="Comic Sans MS" panose="030F0902030302020204" pitchFamily="66" charset="0"/>
                <a:ea typeface="Arial" panose="020B0604020202020204" pitchFamily="34" charset="0"/>
              </a:rPr>
              <a:t> </a:t>
            </a:r>
            <a:endParaRPr lang="en-AU" sz="2400" dirty="0">
              <a:latin typeface="Times New Roman" panose="02020603050405020304" pitchFamily="18" charset="0"/>
              <a:ea typeface="Arial" panose="020B0604020202020204" pitchFamily="34" charset="0"/>
            </a:endParaRPr>
          </a:p>
          <a:p>
            <a:pPr>
              <a:spcAft>
                <a:spcPts val="0"/>
              </a:spcAft>
            </a:pPr>
            <a:r>
              <a:rPr lang="en-AU" sz="2400" dirty="0">
                <a:latin typeface="Comic Sans MS" panose="030F0902030302020204" pitchFamily="66" charset="0"/>
                <a:ea typeface="Arial" panose="020B0604020202020204" pitchFamily="34" charset="0"/>
              </a:rPr>
              <a:t> </a:t>
            </a:r>
            <a:endParaRPr lang="en-AU" sz="2400" dirty="0">
              <a:latin typeface="Times New Roman" panose="02020603050405020304" pitchFamily="18" charset="0"/>
              <a:ea typeface="Arial" panose="020B0604020202020204" pitchFamily="34" charset="0"/>
            </a:endParaRPr>
          </a:p>
          <a:p>
            <a:r>
              <a:rPr lang="en-AU" sz="2400" b="1" baseline="30000" dirty="0">
                <a:latin typeface="Comic Sans MS" panose="030F0902030302020204" pitchFamily="66" charset="0"/>
                <a:ea typeface="Arial" panose="020B0604020202020204" pitchFamily="34" charset="0"/>
                <a:cs typeface="Times New Roman" panose="02020603050405020304" pitchFamily="18" charset="0"/>
              </a:rPr>
              <a:t>12 </a:t>
            </a:r>
            <a:r>
              <a:rPr lang="en-AU" sz="24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And brother will deliver brother over to death, and the father his child, and children will rise against parents and have them put to death. </a:t>
            </a:r>
            <a:r>
              <a:rPr lang="en-AU" sz="2400" dirty="0">
                <a:latin typeface="Comic Sans MS" panose="030F0902030302020204" pitchFamily="66" charset="0"/>
                <a:ea typeface="Arial" panose="020B0604020202020204" pitchFamily="34" charset="0"/>
                <a:cs typeface="Times New Roman" panose="02020603050405020304" pitchFamily="18" charset="0"/>
              </a:rPr>
              <a:t> </a:t>
            </a:r>
            <a:r>
              <a:rPr lang="en-AU" sz="2400" b="1" baseline="30000" dirty="0">
                <a:latin typeface="Comic Sans MS" panose="030F0902030302020204" pitchFamily="66" charset="0"/>
                <a:ea typeface="Arial" panose="020B0604020202020204" pitchFamily="34" charset="0"/>
                <a:cs typeface="Times New Roman" panose="02020603050405020304" pitchFamily="18" charset="0"/>
              </a:rPr>
              <a:t>13 </a:t>
            </a:r>
            <a:r>
              <a:rPr lang="en-AU" sz="24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And you will be hated by all for my name’s sake.  </a:t>
            </a:r>
            <a:r>
              <a:rPr lang="en-AU" sz="2400" u="sng"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But the one who endures to the end will be saved.</a:t>
            </a:r>
            <a:r>
              <a:rPr lang="en-AU" sz="2400" dirty="0">
                <a:latin typeface="Times New Roman" panose="02020603050405020304" pitchFamily="18" charset="0"/>
                <a:ea typeface="Arial" panose="020B0604020202020204" pitchFamily="34" charset="0"/>
              </a:rPr>
              <a:t> </a:t>
            </a:r>
            <a:endParaRPr lang="en-AU" sz="2400" dirty="0"/>
          </a:p>
        </p:txBody>
      </p:sp>
    </p:spTree>
    <p:extLst>
      <p:ext uri="{BB962C8B-B14F-4D97-AF65-F5344CB8AC3E}">
        <p14:creationId xmlns:p14="http://schemas.microsoft.com/office/powerpoint/2010/main" val="3798842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D73D92F-96D9-904B-9BF7-D58BEA2D474F}"/>
              </a:ext>
            </a:extLst>
          </p:cNvPr>
          <p:cNvSpPr txBox="1"/>
          <p:nvPr/>
        </p:nvSpPr>
        <p:spPr>
          <a:xfrm>
            <a:off x="1" y="0"/>
            <a:ext cx="9144000" cy="523220"/>
          </a:xfrm>
          <a:prstGeom prst="rect">
            <a:avLst/>
          </a:prstGeom>
          <a:noFill/>
        </p:spPr>
        <p:txBody>
          <a:bodyPr wrap="square" rtlCol="0">
            <a:spAutoFit/>
          </a:bodyPr>
          <a:lstStyle/>
          <a:p>
            <a:pPr algn="ctr"/>
            <a:r>
              <a:rPr lang="en-AU" sz="2800" dirty="0">
                <a:solidFill>
                  <a:srgbClr val="FFFF00"/>
                </a:solidFill>
                <a:latin typeface="Times New Roman" panose="02020603050405020304" pitchFamily="18" charset="0"/>
                <a:cs typeface="Times New Roman" panose="02020603050405020304" pitchFamily="18" charset="0"/>
              </a:rPr>
              <a:t>Being an “overcomer” – remaining faithful to Jesus</a:t>
            </a:r>
          </a:p>
        </p:txBody>
      </p:sp>
      <p:sp>
        <p:nvSpPr>
          <p:cNvPr id="12" name="TextBox 11">
            <a:extLst>
              <a:ext uri="{FF2B5EF4-FFF2-40B4-BE49-F238E27FC236}">
                <a16:creationId xmlns:a16="http://schemas.microsoft.com/office/drawing/2014/main" id="{7D71C7B5-1886-AF4B-9FD3-D9578052658C}"/>
              </a:ext>
            </a:extLst>
          </p:cNvPr>
          <p:cNvSpPr txBox="1"/>
          <p:nvPr/>
        </p:nvSpPr>
        <p:spPr>
          <a:xfrm>
            <a:off x="68044" y="523220"/>
            <a:ext cx="9007912"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Much of the New Testament is written to encourage persecuted Christians</a:t>
            </a:r>
          </a:p>
        </p:txBody>
      </p:sp>
      <p:sp>
        <p:nvSpPr>
          <p:cNvPr id="9" name="TextBox 8">
            <a:extLst>
              <a:ext uri="{FF2B5EF4-FFF2-40B4-BE49-F238E27FC236}">
                <a16:creationId xmlns:a16="http://schemas.microsoft.com/office/drawing/2014/main" id="{788303F0-26C8-C54C-A239-8BC2F47C2EAC}"/>
              </a:ext>
            </a:extLst>
          </p:cNvPr>
          <p:cNvSpPr txBox="1"/>
          <p:nvPr/>
        </p:nvSpPr>
        <p:spPr>
          <a:xfrm>
            <a:off x="251520" y="868820"/>
            <a:ext cx="8280920" cy="1107996"/>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continue following Jesus</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endure</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Keep the commandments of God &amp; hold to the testimony of Jesus</a:t>
            </a:r>
          </a:p>
        </p:txBody>
      </p:sp>
      <p:sp>
        <p:nvSpPr>
          <p:cNvPr id="15" name="TextBox 14">
            <a:extLst>
              <a:ext uri="{FF2B5EF4-FFF2-40B4-BE49-F238E27FC236}">
                <a16:creationId xmlns:a16="http://schemas.microsoft.com/office/drawing/2014/main" id="{7639E7EF-001B-6A42-941E-070135B4C342}"/>
              </a:ext>
            </a:extLst>
          </p:cNvPr>
          <p:cNvSpPr txBox="1"/>
          <p:nvPr/>
        </p:nvSpPr>
        <p:spPr>
          <a:xfrm>
            <a:off x="7930" y="1849388"/>
            <a:ext cx="9144000" cy="523220"/>
          </a:xfrm>
          <a:prstGeom prst="rect">
            <a:avLst/>
          </a:prstGeom>
          <a:noFill/>
        </p:spPr>
        <p:txBody>
          <a:bodyPr wrap="square" rtlCol="0">
            <a:spAutoFit/>
          </a:bodyPr>
          <a:lstStyle/>
          <a:p>
            <a:pPr algn="ctr"/>
            <a:r>
              <a:rPr lang="en-AU" sz="2800" dirty="0">
                <a:solidFill>
                  <a:srgbClr val="FFFF00"/>
                </a:solidFill>
                <a:latin typeface="Times New Roman" panose="02020603050405020304" pitchFamily="18" charset="0"/>
                <a:cs typeface="Times New Roman" panose="02020603050405020304" pitchFamily="18" charset="0"/>
              </a:rPr>
              <a:t>But how </a:t>
            </a:r>
            <a:r>
              <a:rPr lang="en-AU" sz="2200" dirty="0">
                <a:solidFill>
                  <a:srgbClr val="FFFF00"/>
                </a:solidFill>
                <a:latin typeface="Times New Roman" panose="02020603050405020304" pitchFamily="18" charset="0"/>
                <a:cs typeface="Times New Roman" panose="02020603050405020304" pitchFamily="18" charset="0"/>
              </a:rPr>
              <a:t>can</a:t>
            </a:r>
            <a:r>
              <a:rPr lang="en-AU" sz="2800" dirty="0">
                <a:solidFill>
                  <a:srgbClr val="FFFF00"/>
                </a:solidFill>
                <a:latin typeface="Times New Roman" panose="02020603050405020304" pitchFamily="18" charset="0"/>
                <a:cs typeface="Times New Roman" panose="02020603050405020304" pitchFamily="18" charset="0"/>
              </a:rPr>
              <a:t> we be sure that </a:t>
            </a:r>
            <a:r>
              <a:rPr lang="en-AU" sz="2800" b="1" dirty="0">
                <a:solidFill>
                  <a:srgbClr val="FFFF00"/>
                </a:solidFill>
                <a:latin typeface="Times New Roman" panose="02020603050405020304" pitchFamily="18" charset="0"/>
                <a:cs typeface="Times New Roman" panose="02020603050405020304" pitchFamily="18" charset="0"/>
              </a:rPr>
              <a:t>we</a:t>
            </a:r>
            <a:r>
              <a:rPr lang="en-AU" sz="2800" dirty="0">
                <a:solidFill>
                  <a:srgbClr val="FFFF00"/>
                </a:solidFill>
                <a:latin typeface="Times New Roman" panose="02020603050405020304" pitchFamily="18" charset="0"/>
                <a:cs typeface="Times New Roman" panose="02020603050405020304" pitchFamily="18" charset="0"/>
              </a:rPr>
              <a:t> will remaining faithful to Jesus</a:t>
            </a:r>
          </a:p>
        </p:txBody>
      </p:sp>
      <p:sp>
        <p:nvSpPr>
          <p:cNvPr id="16" name="TextBox 15">
            <a:extLst>
              <a:ext uri="{FF2B5EF4-FFF2-40B4-BE49-F238E27FC236}">
                <a16:creationId xmlns:a16="http://schemas.microsoft.com/office/drawing/2014/main" id="{503DBEAC-FFD2-4146-85A3-D889617929D1}"/>
              </a:ext>
            </a:extLst>
          </p:cNvPr>
          <p:cNvSpPr txBox="1"/>
          <p:nvPr/>
        </p:nvSpPr>
        <p:spPr>
          <a:xfrm>
            <a:off x="-6952" y="2257408"/>
            <a:ext cx="9101279" cy="754053"/>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The disciples all promised their loyalty, but they failed</a:t>
            </a:r>
          </a:p>
          <a:p>
            <a:pPr marL="342900" indent="-342900">
              <a:buFont typeface="Arial" panose="020B0604020202020204" pitchFamily="34" charset="0"/>
              <a:buChar char="•"/>
            </a:pPr>
            <a:r>
              <a:rPr lang="en-AU" sz="21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50 </a:t>
            </a:r>
            <a:r>
              <a:rPr lang="en-AU" sz="21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And they </a:t>
            </a:r>
            <a:r>
              <a:rPr lang="en-AU" sz="2100" b="1" u="sng"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all</a:t>
            </a:r>
            <a:r>
              <a:rPr lang="en-AU" sz="21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 left him and fled.</a:t>
            </a:r>
          </a:p>
        </p:txBody>
      </p:sp>
      <p:sp>
        <p:nvSpPr>
          <p:cNvPr id="8" name="TextBox 7">
            <a:extLst>
              <a:ext uri="{FF2B5EF4-FFF2-40B4-BE49-F238E27FC236}">
                <a16:creationId xmlns:a16="http://schemas.microsoft.com/office/drawing/2014/main" id="{236FADD8-725A-FD4F-8ED8-9A8FB964F3FF}"/>
              </a:ext>
            </a:extLst>
          </p:cNvPr>
          <p:cNvSpPr txBox="1"/>
          <p:nvPr/>
        </p:nvSpPr>
        <p:spPr>
          <a:xfrm>
            <a:off x="3867947" y="867992"/>
            <a:ext cx="3132344" cy="769441"/>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remain faithful</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overcome / conquer</a:t>
            </a:r>
          </a:p>
        </p:txBody>
      </p:sp>
      <p:sp>
        <p:nvSpPr>
          <p:cNvPr id="10" name="TextBox 9">
            <a:extLst>
              <a:ext uri="{FF2B5EF4-FFF2-40B4-BE49-F238E27FC236}">
                <a16:creationId xmlns:a16="http://schemas.microsoft.com/office/drawing/2014/main" id="{22E153E4-16DB-6345-8330-951BCAA93F63}"/>
              </a:ext>
            </a:extLst>
          </p:cNvPr>
          <p:cNvSpPr txBox="1"/>
          <p:nvPr/>
        </p:nvSpPr>
        <p:spPr>
          <a:xfrm>
            <a:off x="3244" y="2971220"/>
            <a:ext cx="9007912" cy="430887"/>
          </a:xfrm>
          <a:prstGeom prst="rect">
            <a:avLst/>
          </a:prstGeom>
          <a:noFill/>
          <a:ln>
            <a:noFill/>
          </a:ln>
        </p:spPr>
        <p:txBody>
          <a:bodyPr wrap="square" rtlCol="0">
            <a:spAutoFit/>
          </a:bodyPr>
          <a:lstStyle/>
          <a:p>
            <a:r>
              <a:rPr lang="en-AU" sz="2200" dirty="0">
                <a:solidFill>
                  <a:srgbClr val="FFFF00"/>
                </a:solidFill>
                <a:latin typeface="Times New Roman" panose="02020603050405020304" pitchFamily="18" charset="0"/>
                <a:cs typeface="Times New Roman" panose="02020603050405020304" pitchFamily="18" charset="0"/>
              </a:rPr>
              <a:t>They hadn’t yet been filled with the Holy Spirit</a:t>
            </a:r>
          </a:p>
        </p:txBody>
      </p:sp>
      <p:sp>
        <p:nvSpPr>
          <p:cNvPr id="11" name="TextBox 10">
            <a:extLst>
              <a:ext uri="{FF2B5EF4-FFF2-40B4-BE49-F238E27FC236}">
                <a16:creationId xmlns:a16="http://schemas.microsoft.com/office/drawing/2014/main" id="{C9F51595-3F0F-234A-9D73-7D8D436B4EE3}"/>
              </a:ext>
            </a:extLst>
          </p:cNvPr>
          <p:cNvSpPr txBox="1"/>
          <p:nvPr/>
        </p:nvSpPr>
        <p:spPr>
          <a:xfrm>
            <a:off x="6063207" y="2602180"/>
            <a:ext cx="3024336" cy="769441"/>
          </a:xfrm>
          <a:prstGeom prst="rect">
            <a:avLst/>
          </a:prstGeom>
          <a:solidFill>
            <a:schemeClr val="tx2"/>
          </a:solidFill>
          <a:ln w="15875">
            <a:solidFill>
              <a:schemeClr val="bg1"/>
            </a:solid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The Spirit was willing, but the flesh was weak</a:t>
            </a:r>
            <a:endParaRPr lang="en-AU" sz="2100" dirty="0">
              <a:solidFill>
                <a:schemeClr val="bg1"/>
              </a:solidFill>
              <a:latin typeface="Comic Sans MS" panose="030F0902030302020204" pitchFamily="66" charset="0"/>
              <a:ea typeface="Arial" panose="020B0604020202020204" pitchFamily="34" charset="0"/>
              <a:cs typeface="Times New Roman" panose="02020603050405020304" pitchFamily="18" charset="0"/>
            </a:endParaRPr>
          </a:p>
        </p:txBody>
      </p:sp>
      <p:sp>
        <p:nvSpPr>
          <p:cNvPr id="2" name="Rectangle 1">
            <a:extLst>
              <a:ext uri="{FF2B5EF4-FFF2-40B4-BE49-F238E27FC236}">
                <a16:creationId xmlns:a16="http://schemas.microsoft.com/office/drawing/2014/main" id="{AD2DBDA5-2BC5-7A48-8471-CE57EE49D0EF}"/>
              </a:ext>
            </a:extLst>
          </p:cNvPr>
          <p:cNvSpPr/>
          <p:nvPr/>
        </p:nvSpPr>
        <p:spPr>
          <a:xfrm>
            <a:off x="-6952" y="3367520"/>
            <a:ext cx="9133800" cy="1061829"/>
          </a:xfrm>
          <a:prstGeom prst="rect">
            <a:avLst/>
          </a:prstGeom>
          <a:solidFill>
            <a:schemeClr val="bg1"/>
          </a:solidFill>
        </p:spPr>
        <p:txBody>
          <a:bodyPr wrap="square">
            <a:spAutoFit/>
          </a:bodyPr>
          <a:lstStyle/>
          <a:p>
            <a:r>
              <a:rPr lang="en-AU" sz="2100" b="1" baseline="30000" dirty="0">
                <a:latin typeface="Comic Sans MS" panose="030F0902030302020204" pitchFamily="66" charset="0"/>
                <a:ea typeface="Arial" panose="020B0604020202020204" pitchFamily="34" charset="0"/>
                <a:cs typeface="Times New Roman" panose="02020603050405020304" pitchFamily="18" charset="0"/>
              </a:rPr>
              <a:t>8 </a:t>
            </a:r>
            <a:r>
              <a:rPr lang="en-AU" sz="21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But you will receive </a:t>
            </a:r>
            <a:r>
              <a:rPr lang="en-AU" sz="2100" b="1" u="sng"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power</a:t>
            </a:r>
            <a:r>
              <a:rPr lang="en-AU" sz="21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 when the Holy Spirit has come upon you, and you </a:t>
            </a:r>
            <a:r>
              <a:rPr lang="en-AU" sz="2100" u="sng"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will be my witnesses</a:t>
            </a:r>
            <a:r>
              <a:rPr lang="en-AU" sz="21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 in Jerusalem and in all Judea and Samaria, and to the end of the earth.”</a:t>
            </a:r>
            <a:r>
              <a:rPr lang="en-AU" sz="2100" dirty="0"/>
              <a:t> </a:t>
            </a:r>
          </a:p>
        </p:txBody>
      </p:sp>
      <p:sp>
        <p:nvSpPr>
          <p:cNvPr id="13" name="TextBox 12">
            <a:extLst>
              <a:ext uri="{FF2B5EF4-FFF2-40B4-BE49-F238E27FC236}">
                <a16:creationId xmlns:a16="http://schemas.microsoft.com/office/drawing/2014/main" id="{D53BF72D-2DED-0542-A8C6-018F17486269}"/>
              </a:ext>
            </a:extLst>
          </p:cNvPr>
          <p:cNvSpPr txBox="1"/>
          <p:nvPr/>
        </p:nvSpPr>
        <p:spPr>
          <a:xfrm>
            <a:off x="17152" y="4415293"/>
            <a:ext cx="9101279" cy="1107996"/>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Holy Spirit will </a:t>
            </a:r>
            <a:r>
              <a:rPr lang="en-AU" sz="2200" b="1" dirty="0">
                <a:solidFill>
                  <a:schemeClr val="bg1"/>
                </a:solidFill>
                <a:latin typeface="Times New Roman" panose="02020603050405020304" pitchFamily="18" charset="0"/>
                <a:cs typeface="Times New Roman" panose="02020603050405020304" pitchFamily="18" charset="0"/>
              </a:rPr>
              <a:t>never</a:t>
            </a:r>
            <a:r>
              <a:rPr lang="en-AU" sz="2200" dirty="0">
                <a:solidFill>
                  <a:schemeClr val="bg1"/>
                </a:solidFill>
                <a:latin typeface="Times New Roman" panose="02020603050405020304" pitchFamily="18" charset="0"/>
                <a:cs typeface="Times New Roman" panose="02020603050405020304" pitchFamily="18" charset="0"/>
              </a:rPr>
              <a:t> deny Jesus. Neither will those who are filled by Him</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Holy Spirit gives us strength to be His witnesses &amp; endure to the end</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“Remaining faithful”  isn’t ‘wishful thinking’.  It’s a certainty in Christ.</a:t>
            </a:r>
            <a:endParaRPr lang="en-AU" sz="2100" dirty="0">
              <a:solidFill>
                <a:schemeClr val="bg1"/>
              </a:solidFill>
              <a:latin typeface="Comic Sans MS" panose="030F0902030302020204" pitchFamily="66"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740301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58903"/>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30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26 </a:t>
            </a:r>
            <a:r>
              <a:rPr lang="en-AU" sz="3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when they had sung a hymn, they went out to the Mount of Olives.  </a:t>
            </a:r>
            <a:r>
              <a:rPr lang="en-AU" sz="30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27 </a:t>
            </a:r>
            <a:r>
              <a:rPr lang="en-AU" sz="3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Jesus said to them, “You will all fall away, for it is written, ‘I will strike the shepherd, and the sheep will be scattered.’  </a:t>
            </a:r>
            <a:r>
              <a:rPr lang="en-AU" sz="30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28 </a:t>
            </a:r>
            <a:r>
              <a:rPr lang="en-AU" sz="3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But after I am raised up, I will go before you to Galilee.”  </a:t>
            </a:r>
            <a:r>
              <a:rPr lang="en-AU" sz="30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29 </a:t>
            </a:r>
            <a:r>
              <a:rPr lang="en-AU" sz="3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Peter said to him, “Even though they all fall away, I will not.”  </a:t>
            </a:r>
            <a:r>
              <a:rPr lang="en-AU" sz="30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30 </a:t>
            </a:r>
            <a:r>
              <a:rPr lang="en-AU" sz="3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Jesus said to him, “Truly, I tell you, this very night, before the rooster crows twice, you will deny me three times.”  </a:t>
            </a:r>
            <a:r>
              <a:rPr lang="en-AU" sz="30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31 </a:t>
            </a:r>
            <a:r>
              <a:rPr lang="en-AU" sz="3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But he said emphatically, “If I must die with you, I will not deny you.”  And they all said the same.</a:t>
            </a:r>
            <a:r>
              <a:rPr lang="en-AU" sz="3000" dirty="0">
                <a:solidFill>
                  <a:schemeClr val="bg1"/>
                </a:solidFill>
                <a:latin typeface="Times New Roman" panose="02020603050405020304" pitchFamily="18" charset="0"/>
                <a:cs typeface="Times New Roman" panose="02020603050405020304" pitchFamily="18" charset="0"/>
              </a:rPr>
              <a:t> </a:t>
            </a:r>
            <a:endParaRPr lang="en-GB" sz="30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2172046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76911"/>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32 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they went to a place called Gethsemane.  And he said to his disciples, “Sit here while I pray.”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33 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he took with him Peter and James and John, and began to be greatly distressed and troubled.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34 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he said to them, “My soul is very sorrowful, even to death.  Remain here and watch.”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35 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going a little farther, he fell on the ground and prayed that, if it were possible, the hour might pass from him.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36 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he said, “Abba, Father, all things are possible for you.  Remove this cup from me.  Yet not what I will, but what you will.”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37 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he came and found them sleeping, and he said to Peter, “Simon, are you asleep? Could you not watch one hour?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38 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Watch and pray that you may not enter into temptation.  The spirit indeed is willing, but the flesh is weak.”</a:t>
            </a:r>
            <a:r>
              <a:rPr lang="en-AU" sz="2600" dirty="0">
                <a:solidFill>
                  <a:schemeClr val="bg1"/>
                </a:solidFill>
                <a:latin typeface="Times New Roman" panose="02020603050405020304" pitchFamily="18" charset="0"/>
                <a:cs typeface="Times New Roman" panose="02020603050405020304" pitchFamily="18" charset="0"/>
              </a:rPr>
              <a:t> </a:t>
            </a:r>
            <a:endParaRPr lang="en-GB" sz="26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124346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77407"/>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3200" b="1" baseline="30000" dirty="0">
                <a:solidFill>
                  <a:schemeClr val="bg1"/>
                </a:solidFill>
                <a:latin typeface="Times New Roman" panose="02020603050405020304" pitchFamily="18" charset="0"/>
                <a:ea typeface="Arial" panose="020B0604020202020204" pitchFamily="34" charset="0"/>
              </a:rPr>
              <a:t>39 </a:t>
            </a:r>
            <a:r>
              <a:rPr lang="en-AU" sz="3200" dirty="0">
                <a:solidFill>
                  <a:schemeClr val="bg1"/>
                </a:solidFill>
                <a:latin typeface="Times New Roman" panose="02020603050405020304" pitchFamily="18" charset="0"/>
                <a:ea typeface="Arial" panose="020B0604020202020204" pitchFamily="34" charset="0"/>
              </a:rPr>
              <a:t>And again he went away and prayed, saying the same words.  </a:t>
            </a:r>
            <a:r>
              <a:rPr lang="en-AU" sz="3200" b="1" baseline="30000" dirty="0">
                <a:solidFill>
                  <a:schemeClr val="bg1"/>
                </a:solidFill>
                <a:latin typeface="Times New Roman" panose="02020603050405020304" pitchFamily="18" charset="0"/>
                <a:ea typeface="Arial" panose="020B0604020202020204" pitchFamily="34" charset="0"/>
              </a:rPr>
              <a:t>40 </a:t>
            </a:r>
            <a:r>
              <a:rPr lang="en-AU" sz="3200" dirty="0">
                <a:solidFill>
                  <a:schemeClr val="bg1"/>
                </a:solidFill>
                <a:latin typeface="Times New Roman" panose="02020603050405020304" pitchFamily="18" charset="0"/>
                <a:ea typeface="Arial" panose="020B0604020202020204" pitchFamily="34" charset="0"/>
              </a:rPr>
              <a:t>And again he came and found them sleeping, for their eyes were very heavy, and they did not know what to answer him.  </a:t>
            </a:r>
            <a:r>
              <a:rPr lang="en-AU" sz="3200" b="1" baseline="30000" dirty="0">
                <a:solidFill>
                  <a:schemeClr val="bg1"/>
                </a:solidFill>
                <a:latin typeface="Times New Roman" panose="02020603050405020304" pitchFamily="18" charset="0"/>
                <a:ea typeface="Arial" panose="020B0604020202020204" pitchFamily="34" charset="0"/>
              </a:rPr>
              <a:t>41 </a:t>
            </a:r>
            <a:r>
              <a:rPr lang="en-AU" sz="3200" dirty="0">
                <a:solidFill>
                  <a:schemeClr val="bg1"/>
                </a:solidFill>
                <a:latin typeface="Times New Roman" panose="02020603050405020304" pitchFamily="18" charset="0"/>
                <a:ea typeface="Arial" panose="020B0604020202020204" pitchFamily="34" charset="0"/>
              </a:rPr>
              <a:t>And he came the third time and said to them, “Are you still sleeping and taking your rest?  It is enough; the hour has come.  The Son of Man is betrayed into the hands of sinners.  </a:t>
            </a:r>
            <a:r>
              <a:rPr lang="en-AU" sz="3200" b="1" baseline="30000" dirty="0">
                <a:solidFill>
                  <a:schemeClr val="bg1"/>
                </a:solidFill>
                <a:latin typeface="Times New Roman" panose="02020603050405020304" pitchFamily="18" charset="0"/>
                <a:ea typeface="Arial" panose="020B0604020202020204" pitchFamily="34" charset="0"/>
              </a:rPr>
              <a:t>42 </a:t>
            </a:r>
            <a:r>
              <a:rPr lang="en-AU" sz="3200" dirty="0">
                <a:solidFill>
                  <a:schemeClr val="bg1"/>
                </a:solidFill>
                <a:latin typeface="Times New Roman" panose="02020603050405020304" pitchFamily="18" charset="0"/>
                <a:ea typeface="Arial" panose="020B0604020202020204" pitchFamily="34" charset="0"/>
              </a:rPr>
              <a:t>Rise, let us be going;  see, my betrayer is at hand.”</a:t>
            </a:r>
            <a:endParaRPr lang="en-GB" sz="30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235514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58903"/>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3000" b="1" baseline="30000" dirty="0">
                <a:solidFill>
                  <a:schemeClr val="bg1"/>
                </a:solidFill>
                <a:latin typeface="Times New Roman" panose="02020603050405020304" pitchFamily="18" charset="0"/>
                <a:ea typeface="Arial" panose="020B0604020202020204" pitchFamily="34" charset="0"/>
              </a:rPr>
              <a:t>43 </a:t>
            </a:r>
            <a:r>
              <a:rPr lang="en-AU" sz="3000" dirty="0">
                <a:solidFill>
                  <a:schemeClr val="bg1"/>
                </a:solidFill>
                <a:latin typeface="Times New Roman" panose="02020603050405020304" pitchFamily="18" charset="0"/>
                <a:ea typeface="Arial" panose="020B0604020202020204" pitchFamily="34" charset="0"/>
              </a:rPr>
              <a:t>And immediately, while he was still speaking, Judas came, one of the twelve, and with him a crowd with swords and clubs, from the chief priests and the scribes and the elders.  </a:t>
            </a:r>
            <a:r>
              <a:rPr lang="en-AU" sz="3000" b="1" baseline="30000" dirty="0">
                <a:solidFill>
                  <a:schemeClr val="bg1"/>
                </a:solidFill>
                <a:latin typeface="Times New Roman" panose="02020603050405020304" pitchFamily="18" charset="0"/>
                <a:ea typeface="Arial" panose="020B0604020202020204" pitchFamily="34" charset="0"/>
              </a:rPr>
              <a:t>44 </a:t>
            </a:r>
            <a:r>
              <a:rPr lang="en-AU" sz="3000" dirty="0">
                <a:solidFill>
                  <a:schemeClr val="bg1"/>
                </a:solidFill>
                <a:latin typeface="Times New Roman" panose="02020603050405020304" pitchFamily="18" charset="0"/>
                <a:ea typeface="Arial" panose="020B0604020202020204" pitchFamily="34" charset="0"/>
              </a:rPr>
              <a:t>Now the betrayer had given them a sign, saying, “The one I will kiss is the man.  Seize him and lead him away under guard.”  </a:t>
            </a:r>
            <a:r>
              <a:rPr lang="en-AU" sz="3000" b="1" baseline="30000" dirty="0">
                <a:solidFill>
                  <a:schemeClr val="bg1"/>
                </a:solidFill>
                <a:latin typeface="Times New Roman" panose="02020603050405020304" pitchFamily="18" charset="0"/>
                <a:ea typeface="Arial" panose="020B0604020202020204" pitchFamily="34" charset="0"/>
              </a:rPr>
              <a:t>45 </a:t>
            </a:r>
            <a:r>
              <a:rPr lang="en-AU" sz="3000" dirty="0">
                <a:solidFill>
                  <a:schemeClr val="bg1"/>
                </a:solidFill>
                <a:latin typeface="Times New Roman" panose="02020603050405020304" pitchFamily="18" charset="0"/>
                <a:ea typeface="Arial" panose="020B0604020202020204" pitchFamily="34" charset="0"/>
              </a:rPr>
              <a:t>And when he came, he went up to him at once and said, “Rabbi!”  And he kissed him.  </a:t>
            </a:r>
            <a:r>
              <a:rPr lang="en-AU" sz="3000" b="1" baseline="30000" dirty="0">
                <a:solidFill>
                  <a:schemeClr val="bg1"/>
                </a:solidFill>
                <a:latin typeface="Times New Roman" panose="02020603050405020304" pitchFamily="18" charset="0"/>
                <a:ea typeface="Arial" panose="020B0604020202020204" pitchFamily="34" charset="0"/>
              </a:rPr>
              <a:t>46 </a:t>
            </a:r>
            <a:r>
              <a:rPr lang="en-AU" sz="3000" dirty="0">
                <a:solidFill>
                  <a:schemeClr val="bg1"/>
                </a:solidFill>
                <a:latin typeface="Times New Roman" panose="02020603050405020304" pitchFamily="18" charset="0"/>
                <a:ea typeface="Arial" panose="020B0604020202020204" pitchFamily="34" charset="0"/>
              </a:rPr>
              <a:t>And they laid hands on him and seized him.  </a:t>
            </a:r>
            <a:r>
              <a:rPr lang="en-AU" sz="3000" b="1" baseline="30000" dirty="0">
                <a:solidFill>
                  <a:schemeClr val="bg1"/>
                </a:solidFill>
                <a:latin typeface="Times New Roman" panose="02020603050405020304" pitchFamily="18" charset="0"/>
                <a:ea typeface="Arial" panose="020B0604020202020204" pitchFamily="34" charset="0"/>
              </a:rPr>
              <a:t>47 </a:t>
            </a:r>
            <a:r>
              <a:rPr lang="en-AU" sz="3000" dirty="0">
                <a:solidFill>
                  <a:schemeClr val="bg1"/>
                </a:solidFill>
                <a:latin typeface="Times New Roman" panose="02020603050405020304" pitchFamily="18" charset="0"/>
                <a:ea typeface="Arial" panose="020B0604020202020204" pitchFamily="34" charset="0"/>
              </a:rPr>
              <a:t>But one of those who stood by drew his sword and struck the servant of the high priest and cut off his ear.</a:t>
            </a:r>
            <a:endParaRPr lang="en-GB" sz="30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3822691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49642"/>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2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48 </a:t>
            </a:r>
            <a:r>
              <a:rPr lang="en-AU" sz="32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Jesus said to them, “Have you come out as against a robber, with swords and clubs to capture me?  </a:t>
            </a:r>
            <a:r>
              <a:rPr lang="en-AU" sz="32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49 </a:t>
            </a:r>
            <a:r>
              <a:rPr lang="en-AU" sz="32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Day after day I was with you in the temple teaching, and you did not seize me.  But let the Scriptures be fulfilled.”  </a:t>
            </a:r>
            <a:r>
              <a:rPr lang="en-AU" sz="32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50 </a:t>
            </a:r>
            <a:r>
              <a:rPr lang="en-AU" sz="32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they all left him and fled. </a:t>
            </a:r>
            <a:endParaRPr lang="en-AU" sz="28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a:lnSpc>
                <a:spcPct val="115000"/>
              </a:lnSpc>
              <a:spcBef>
                <a:spcPts val="1200"/>
              </a:spcBef>
              <a:spcAft>
                <a:spcPts val="1000"/>
              </a:spcAft>
            </a:pPr>
            <a:endParaRPr lang="en-AU" sz="3200" b="1"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a:p>
            <a:r>
              <a:rPr lang="en-AU" sz="3200" b="1" baseline="30000" dirty="0">
                <a:solidFill>
                  <a:schemeClr val="bg1"/>
                </a:solidFill>
                <a:latin typeface="Times New Roman" panose="02020603050405020304" pitchFamily="18" charset="0"/>
                <a:ea typeface="Arial" panose="020B0604020202020204" pitchFamily="34" charset="0"/>
              </a:rPr>
              <a:t>51 </a:t>
            </a:r>
            <a:r>
              <a:rPr lang="en-AU" sz="3200" dirty="0">
                <a:solidFill>
                  <a:schemeClr val="bg1"/>
                </a:solidFill>
                <a:latin typeface="Times New Roman" panose="02020603050405020304" pitchFamily="18" charset="0"/>
                <a:ea typeface="Arial" panose="020B0604020202020204" pitchFamily="34" charset="0"/>
              </a:rPr>
              <a:t>And a young man followed him, with nothing but a linen cloth about his body.  And they seized him, </a:t>
            </a:r>
            <a:r>
              <a:rPr lang="en-AU" sz="3200" b="1" baseline="30000" dirty="0">
                <a:solidFill>
                  <a:schemeClr val="bg1"/>
                </a:solidFill>
                <a:latin typeface="Times New Roman" panose="02020603050405020304" pitchFamily="18" charset="0"/>
                <a:ea typeface="Arial" panose="020B0604020202020204" pitchFamily="34" charset="0"/>
              </a:rPr>
              <a:t>52 </a:t>
            </a:r>
            <a:r>
              <a:rPr lang="en-AU" sz="3200" dirty="0">
                <a:solidFill>
                  <a:schemeClr val="bg1"/>
                </a:solidFill>
                <a:latin typeface="Times New Roman" panose="02020603050405020304" pitchFamily="18" charset="0"/>
                <a:ea typeface="Arial" panose="020B0604020202020204" pitchFamily="34" charset="0"/>
              </a:rPr>
              <a:t>but he left the linen cloth and ran away naked.</a:t>
            </a:r>
            <a:endParaRPr lang="en-GB" sz="30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399721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24398561-915A-804E-A82C-FC8BB1A46D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2174" y="27903"/>
            <a:ext cx="4061826" cy="228689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DA216FE6-8674-C84F-95FE-1142C30DC3B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8064" y="2857500"/>
            <a:ext cx="3096344" cy="223338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A9579E77-73E0-FF4F-85E5-1065FF086C2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552" y="3449001"/>
            <a:ext cx="2829315" cy="18002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mage result for christian martyrs isis">
            <a:extLst>
              <a:ext uri="{FF2B5EF4-FFF2-40B4-BE49-F238E27FC236}">
                <a16:creationId xmlns:a16="http://schemas.microsoft.com/office/drawing/2014/main" id="{1AC49502-F01D-7F45-AF2B-C274D2A48CF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308" y="27902"/>
            <a:ext cx="4493511" cy="26135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6756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3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D0AE908-76AE-964A-867A-3839110779E5}"/>
              </a:ext>
            </a:extLst>
          </p:cNvPr>
          <p:cNvSpPr txBox="1"/>
          <p:nvPr/>
        </p:nvSpPr>
        <p:spPr>
          <a:xfrm>
            <a:off x="0" y="435244"/>
            <a:ext cx="9144000"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3 choices:</a:t>
            </a:r>
          </a:p>
        </p:txBody>
      </p:sp>
      <p:sp>
        <p:nvSpPr>
          <p:cNvPr id="12" name="TextBox 11">
            <a:extLst>
              <a:ext uri="{FF2B5EF4-FFF2-40B4-BE49-F238E27FC236}">
                <a16:creationId xmlns:a16="http://schemas.microsoft.com/office/drawing/2014/main" id="{7D71C7B5-1886-AF4B-9FD3-D9578052658C}"/>
              </a:ext>
            </a:extLst>
          </p:cNvPr>
          <p:cNvSpPr txBox="1"/>
          <p:nvPr/>
        </p:nvSpPr>
        <p:spPr>
          <a:xfrm>
            <a:off x="251520" y="872247"/>
            <a:ext cx="7164288" cy="1446550"/>
          </a:xfrm>
          <a:prstGeom prst="rect">
            <a:avLst/>
          </a:prstGeom>
          <a:noFill/>
          <a:ln>
            <a:noFill/>
          </a:ln>
        </p:spPr>
        <p:txBody>
          <a:bodyPr wrap="square" rtlCol="0">
            <a:spAutoFit/>
          </a:bodyPr>
          <a:lstStyle/>
          <a:p>
            <a:pPr marL="457200" indent="-457200">
              <a:buFont typeface="+mj-lt"/>
              <a:buAutoNum type="arabicPeriod"/>
            </a:pPr>
            <a:r>
              <a:rPr lang="en-AU" sz="2200" dirty="0">
                <a:solidFill>
                  <a:srgbClr val="FFFF00"/>
                </a:solidFill>
                <a:latin typeface="Times New Roman" panose="02020603050405020304" pitchFamily="18" charset="0"/>
                <a:cs typeface="Times New Roman" panose="02020603050405020304" pitchFamily="18" charset="0"/>
              </a:rPr>
              <a:t>Renounce Jesus and become a Muslim</a:t>
            </a:r>
          </a:p>
          <a:p>
            <a:pPr marL="457200" indent="-457200">
              <a:buFont typeface="+mj-lt"/>
              <a:buAutoNum type="arabicPeriod"/>
            </a:pPr>
            <a:r>
              <a:rPr lang="en-AU" sz="2200" dirty="0">
                <a:solidFill>
                  <a:srgbClr val="FFFF00"/>
                </a:solidFill>
                <a:latin typeface="Times New Roman" panose="02020603050405020304" pitchFamily="18" charset="0"/>
                <a:cs typeface="Times New Roman" panose="02020603050405020304" pitchFamily="18" charset="0"/>
              </a:rPr>
              <a:t>Continue to be faithful to Jesus and be killed</a:t>
            </a:r>
          </a:p>
          <a:p>
            <a:pPr marL="457200" indent="-457200">
              <a:buFont typeface="+mj-lt"/>
              <a:buAutoNum type="arabicPeriod"/>
            </a:pPr>
            <a:r>
              <a:rPr lang="en-AU" sz="2200" dirty="0">
                <a:solidFill>
                  <a:srgbClr val="FFFF00"/>
                </a:solidFill>
                <a:latin typeface="Times New Roman" panose="02020603050405020304" pitchFamily="18" charset="0"/>
                <a:cs typeface="Times New Roman" panose="02020603050405020304" pitchFamily="18" charset="0"/>
              </a:rPr>
              <a:t>Sometimes a 3</a:t>
            </a:r>
            <a:r>
              <a:rPr lang="en-AU" sz="2200" baseline="30000" dirty="0">
                <a:solidFill>
                  <a:srgbClr val="FFFF00"/>
                </a:solidFill>
                <a:latin typeface="Times New Roman" panose="02020603050405020304" pitchFamily="18" charset="0"/>
                <a:cs typeface="Times New Roman" panose="02020603050405020304" pitchFamily="18" charset="0"/>
              </a:rPr>
              <a:t>rd</a:t>
            </a:r>
            <a:r>
              <a:rPr lang="en-AU" sz="2200" dirty="0">
                <a:solidFill>
                  <a:srgbClr val="FFFF00"/>
                </a:solidFill>
                <a:latin typeface="Times New Roman" panose="02020603050405020304" pitchFamily="18" charset="0"/>
                <a:cs typeface="Times New Roman" panose="02020603050405020304" pitchFamily="18" charset="0"/>
              </a:rPr>
              <a:t> option (Dhimmitude) – 2</a:t>
            </a:r>
            <a:r>
              <a:rPr lang="en-AU" sz="2200" baseline="30000" dirty="0">
                <a:solidFill>
                  <a:srgbClr val="FFFF00"/>
                </a:solidFill>
                <a:latin typeface="Times New Roman" panose="02020603050405020304" pitchFamily="18" charset="0"/>
                <a:cs typeface="Times New Roman" panose="02020603050405020304" pitchFamily="18" charset="0"/>
              </a:rPr>
              <a:t>nd</a:t>
            </a:r>
            <a:r>
              <a:rPr lang="en-AU" sz="2200" dirty="0">
                <a:solidFill>
                  <a:srgbClr val="FFFF00"/>
                </a:solidFill>
                <a:latin typeface="Times New Roman" panose="02020603050405020304" pitchFamily="18" charset="0"/>
                <a:cs typeface="Times New Roman" panose="02020603050405020304" pitchFamily="18" charset="0"/>
              </a:rPr>
              <a:t>  class citizen</a:t>
            </a:r>
            <a:br>
              <a:rPr lang="en-AU" sz="2200" dirty="0">
                <a:solidFill>
                  <a:srgbClr val="FFFF00"/>
                </a:solidFill>
                <a:latin typeface="Times New Roman" panose="02020603050405020304" pitchFamily="18" charset="0"/>
                <a:cs typeface="Times New Roman" panose="02020603050405020304" pitchFamily="18" charset="0"/>
              </a:rPr>
            </a:br>
            <a:r>
              <a:rPr lang="en-AU" sz="2200" dirty="0">
                <a:solidFill>
                  <a:srgbClr val="FFFF00"/>
                </a:solidFill>
                <a:latin typeface="Times New Roman" panose="02020603050405020304" pitchFamily="18" charset="0"/>
                <a:cs typeface="Times New Roman" panose="02020603050405020304" pitchFamily="18" charset="0"/>
              </a:rPr>
              <a:t>(Pay higher taxes;  Less rights;  Sometimes slave-like) </a:t>
            </a:r>
          </a:p>
        </p:txBody>
      </p:sp>
      <p:sp>
        <p:nvSpPr>
          <p:cNvPr id="11" name="TextBox 10">
            <a:extLst>
              <a:ext uri="{FF2B5EF4-FFF2-40B4-BE49-F238E27FC236}">
                <a16:creationId xmlns:a16="http://schemas.microsoft.com/office/drawing/2014/main" id="{1884FB5B-3B38-9C45-BBCA-D2D1A7F99441}"/>
              </a:ext>
            </a:extLst>
          </p:cNvPr>
          <p:cNvSpPr txBox="1"/>
          <p:nvPr/>
        </p:nvSpPr>
        <p:spPr>
          <a:xfrm>
            <a:off x="755576" y="2755681"/>
            <a:ext cx="7092776" cy="1446550"/>
          </a:xfrm>
          <a:prstGeom prst="rect">
            <a:avLst/>
          </a:prstGeom>
          <a:noFill/>
          <a:ln>
            <a:noFill/>
          </a:ln>
        </p:spPr>
        <p:txBody>
          <a:bodyPr wrap="square" numCol="3" rtlCol="0">
            <a:spAutoFit/>
          </a:bodyPr>
          <a:lstStyle/>
          <a:p>
            <a:pPr marL="457200" indent="-457200">
              <a:buFont typeface="+mj-lt"/>
              <a:buAutoNum type="arabicPeriod"/>
            </a:pPr>
            <a:r>
              <a:rPr lang="en-AU" sz="2200" dirty="0">
                <a:solidFill>
                  <a:srgbClr val="FFFF00"/>
                </a:solidFill>
                <a:latin typeface="Times New Roman" panose="02020603050405020304" pitchFamily="18" charset="0"/>
                <a:cs typeface="Times New Roman" panose="02020603050405020304" pitchFamily="18" charset="0"/>
              </a:rPr>
              <a:t>North Korea</a:t>
            </a:r>
          </a:p>
          <a:p>
            <a:pPr marL="457200" indent="-457200">
              <a:buFont typeface="+mj-lt"/>
              <a:buAutoNum type="arabicPeriod"/>
            </a:pPr>
            <a:r>
              <a:rPr lang="en-AU" sz="2200" dirty="0">
                <a:solidFill>
                  <a:srgbClr val="FFFF00"/>
                </a:solidFill>
                <a:latin typeface="Times New Roman" panose="02020603050405020304" pitchFamily="18" charset="0"/>
                <a:cs typeface="Times New Roman" panose="02020603050405020304" pitchFamily="18" charset="0"/>
              </a:rPr>
              <a:t>Afghanistan</a:t>
            </a:r>
          </a:p>
          <a:p>
            <a:pPr marL="457200" indent="-457200">
              <a:buFont typeface="+mj-lt"/>
              <a:buAutoNum type="arabicPeriod"/>
            </a:pPr>
            <a:r>
              <a:rPr lang="en-AU" sz="2200" dirty="0">
                <a:solidFill>
                  <a:srgbClr val="FFFF00"/>
                </a:solidFill>
                <a:latin typeface="Times New Roman" panose="02020603050405020304" pitchFamily="18" charset="0"/>
                <a:cs typeface="Times New Roman" panose="02020603050405020304" pitchFamily="18" charset="0"/>
              </a:rPr>
              <a:t>Somalia</a:t>
            </a:r>
          </a:p>
          <a:p>
            <a:pPr marL="457200" indent="-457200">
              <a:buFont typeface="+mj-lt"/>
              <a:buAutoNum type="arabicPeriod"/>
            </a:pPr>
            <a:r>
              <a:rPr lang="en-AU" sz="2200" dirty="0">
                <a:solidFill>
                  <a:srgbClr val="FFFF00"/>
                </a:solidFill>
                <a:latin typeface="Times New Roman" panose="02020603050405020304" pitchFamily="18" charset="0"/>
                <a:cs typeface="Times New Roman" panose="02020603050405020304" pitchFamily="18" charset="0"/>
              </a:rPr>
              <a:t>Libya</a:t>
            </a:r>
          </a:p>
          <a:p>
            <a:pPr marL="457200" indent="-457200">
              <a:buFont typeface="+mj-lt"/>
              <a:buAutoNum type="arabicPeriod"/>
            </a:pPr>
            <a:r>
              <a:rPr lang="en-AU" sz="2200" dirty="0">
                <a:solidFill>
                  <a:srgbClr val="FFFF00"/>
                </a:solidFill>
                <a:latin typeface="Times New Roman" panose="02020603050405020304" pitchFamily="18" charset="0"/>
                <a:cs typeface="Times New Roman" panose="02020603050405020304" pitchFamily="18" charset="0"/>
              </a:rPr>
              <a:t>Pakistan</a:t>
            </a:r>
          </a:p>
          <a:p>
            <a:pPr marL="457200" indent="-457200">
              <a:buFont typeface="+mj-lt"/>
              <a:buAutoNum type="arabicPeriod"/>
            </a:pPr>
            <a:r>
              <a:rPr lang="en-AU" sz="2200" dirty="0">
                <a:solidFill>
                  <a:srgbClr val="FFFF00"/>
                </a:solidFill>
                <a:latin typeface="Times New Roman" panose="02020603050405020304" pitchFamily="18" charset="0"/>
                <a:cs typeface="Times New Roman" panose="02020603050405020304" pitchFamily="18" charset="0"/>
              </a:rPr>
              <a:t>Sudan</a:t>
            </a:r>
          </a:p>
          <a:p>
            <a:pPr marL="457200" indent="-457200">
              <a:buFont typeface="+mj-lt"/>
              <a:buAutoNum type="arabicPeriod"/>
            </a:pPr>
            <a:r>
              <a:rPr lang="en-AU" sz="2200" dirty="0">
                <a:solidFill>
                  <a:srgbClr val="FFFF00"/>
                </a:solidFill>
                <a:latin typeface="Times New Roman" panose="02020603050405020304" pitchFamily="18" charset="0"/>
                <a:cs typeface="Times New Roman" panose="02020603050405020304" pitchFamily="18" charset="0"/>
              </a:rPr>
              <a:t>Eritrea</a:t>
            </a:r>
          </a:p>
          <a:p>
            <a:pPr marL="457200" indent="-457200">
              <a:buFont typeface="+mj-lt"/>
              <a:buAutoNum type="arabicPeriod"/>
            </a:pPr>
            <a:r>
              <a:rPr lang="en-AU" sz="2200" dirty="0">
                <a:solidFill>
                  <a:srgbClr val="FFFF00"/>
                </a:solidFill>
                <a:latin typeface="Times New Roman" panose="02020603050405020304" pitchFamily="18" charset="0"/>
                <a:cs typeface="Times New Roman" panose="02020603050405020304" pitchFamily="18" charset="0"/>
              </a:rPr>
              <a:t>Yemen</a:t>
            </a:r>
          </a:p>
          <a:p>
            <a:pPr marL="457200" indent="-457200">
              <a:buFont typeface="+mj-lt"/>
              <a:buAutoNum type="arabicPeriod"/>
            </a:pPr>
            <a:r>
              <a:rPr lang="en-AU" sz="2200" dirty="0">
                <a:solidFill>
                  <a:srgbClr val="FFFF00"/>
                </a:solidFill>
                <a:latin typeface="Times New Roman" panose="02020603050405020304" pitchFamily="18" charset="0"/>
                <a:cs typeface="Times New Roman" panose="02020603050405020304" pitchFamily="18" charset="0"/>
              </a:rPr>
              <a:t>Iran</a:t>
            </a:r>
          </a:p>
          <a:p>
            <a:pPr marL="457200" indent="-457200">
              <a:buFont typeface="+mj-lt"/>
              <a:buAutoNum type="arabicPeriod"/>
            </a:pPr>
            <a:r>
              <a:rPr lang="en-AU" sz="2200" dirty="0">
                <a:solidFill>
                  <a:srgbClr val="FFFF00"/>
                </a:solidFill>
                <a:latin typeface="Times New Roman" panose="02020603050405020304" pitchFamily="18" charset="0"/>
                <a:cs typeface="Times New Roman" panose="02020603050405020304" pitchFamily="18" charset="0"/>
              </a:rPr>
              <a:t>India</a:t>
            </a:r>
          </a:p>
        </p:txBody>
      </p:sp>
      <p:sp>
        <p:nvSpPr>
          <p:cNvPr id="15" name="TextBox 14">
            <a:extLst>
              <a:ext uri="{FF2B5EF4-FFF2-40B4-BE49-F238E27FC236}">
                <a16:creationId xmlns:a16="http://schemas.microsoft.com/office/drawing/2014/main" id="{05F1F0D3-A095-BC4B-A655-AC8E3DDDCDDF}"/>
              </a:ext>
            </a:extLst>
          </p:cNvPr>
          <p:cNvSpPr txBox="1"/>
          <p:nvPr/>
        </p:nvSpPr>
        <p:spPr>
          <a:xfrm>
            <a:off x="28800" y="2364844"/>
            <a:ext cx="9144000"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The Open Doors Watch List – 10 worst countries for Christian persecution</a:t>
            </a:r>
          </a:p>
        </p:txBody>
      </p:sp>
      <p:sp>
        <p:nvSpPr>
          <p:cNvPr id="16" name="TextBox 15">
            <a:extLst>
              <a:ext uri="{FF2B5EF4-FFF2-40B4-BE49-F238E27FC236}">
                <a16:creationId xmlns:a16="http://schemas.microsoft.com/office/drawing/2014/main" id="{CE27579F-0E45-9A44-BEBD-0C092E35800F}"/>
              </a:ext>
            </a:extLst>
          </p:cNvPr>
          <p:cNvSpPr txBox="1"/>
          <p:nvPr/>
        </p:nvSpPr>
        <p:spPr>
          <a:xfrm>
            <a:off x="6937704" y="3721596"/>
            <a:ext cx="1821296" cy="430887"/>
          </a:xfrm>
          <a:prstGeom prst="rect">
            <a:avLst/>
          </a:prstGeom>
          <a:noFill/>
          <a:ln>
            <a:noFill/>
          </a:ln>
        </p:spPr>
        <p:txBody>
          <a:bodyPr wrap="square" rtlCol="0">
            <a:spAutoFit/>
          </a:bodyPr>
          <a:lstStyle/>
          <a:p>
            <a:r>
              <a:rPr lang="en-AU" sz="2200" dirty="0">
                <a:solidFill>
                  <a:srgbClr val="FFFF00"/>
                </a:solidFill>
                <a:latin typeface="Times New Roman" panose="02020603050405020304" pitchFamily="18" charset="0"/>
                <a:cs typeface="Times New Roman" panose="02020603050405020304" pitchFamily="18" charset="0"/>
              </a:rPr>
              <a:t>27.   China</a:t>
            </a:r>
          </a:p>
        </p:txBody>
      </p:sp>
      <p:sp>
        <p:nvSpPr>
          <p:cNvPr id="17" name="TextBox 16">
            <a:extLst>
              <a:ext uri="{FF2B5EF4-FFF2-40B4-BE49-F238E27FC236}">
                <a16:creationId xmlns:a16="http://schemas.microsoft.com/office/drawing/2014/main" id="{86E78848-A215-7044-BB3B-E4D321D894CD}"/>
              </a:ext>
            </a:extLst>
          </p:cNvPr>
          <p:cNvSpPr txBox="1"/>
          <p:nvPr/>
        </p:nvSpPr>
        <p:spPr>
          <a:xfrm>
            <a:off x="1259632" y="4697209"/>
            <a:ext cx="6444208"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1/9 Christians in the world, are suffering persecution</a:t>
            </a:r>
          </a:p>
        </p:txBody>
      </p:sp>
    </p:spTree>
    <p:extLst>
      <p:ext uri="{BB962C8B-B14F-4D97-AF65-F5344CB8AC3E}">
        <p14:creationId xmlns:p14="http://schemas.microsoft.com/office/powerpoint/2010/main" val="303374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D73D92F-96D9-904B-9BF7-D58BEA2D474F}"/>
              </a:ext>
            </a:extLst>
          </p:cNvPr>
          <p:cNvSpPr txBox="1"/>
          <p:nvPr/>
        </p:nvSpPr>
        <p:spPr>
          <a:xfrm>
            <a:off x="1" y="0"/>
            <a:ext cx="9144000" cy="523220"/>
          </a:xfrm>
          <a:prstGeom prst="rect">
            <a:avLst/>
          </a:prstGeom>
          <a:noFill/>
        </p:spPr>
        <p:txBody>
          <a:bodyPr wrap="square" rtlCol="0">
            <a:spAutoFit/>
          </a:bodyPr>
          <a:lstStyle/>
          <a:p>
            <a:pPr algn="ctr"/>
            <a:r>
              <a:rPr lang="en-AU" sz="2800" dirty="0">
                <a:solidFill>
                  <a:srgbClr val="FFFF00"/>
                </a:solidFill>
                <a:latin typeface="Times New Roman" panose="02020603050405020304" pitchFamily="18" charset="0"/>
                <a:cs typeface="Times New Roman" panose="02020603050405020304" pitchFamily="18" charset="0"/>
              </a:rPr>
              <a:t>Being an “overcomer” – remaining faithful to Jesus</a:t>
            </a:r>
          </a:p>
        </p:txBody>
      </p:sp>
      <p:sp>
        <p:nvSpPr>
          <p:cNvPr id="12" name="TextBox 11">
            <a:extLst>
              <a:ext uri="{FF2B5EF4-FFF2-40B4-BE49-F238E27FC236}">
                <a16:creationId xmlns:a16="http://schemas.microsoft.com/office/drawing/2014/main" id="{7D71C7B5-1886-AF4B-9FD3-D9578052658C}"/>
              </a:ext>
            </a:extLst>
          </p:cNvPr>
          <p:cNvSpPr txBox="1"/>
          <p:nvPr/>
        </p:nvSpPr>
        <p:spPr>
          <a:xfrm>
            <a:off x="68044" y="523220"/>
            <a:ext cx="9007912" cy="430887"/>
          </a:xfrm>
          <a:prstGeom prst="rect">
            <a:avLst/>
          </a:prstGeom>
          <a:noFill/>
          <a:ln>
            <a:no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Much of the New Testament is written to encourage persecuted Christians</a:t>
            </a:r>
          </a:p>
        </p:txBody>
      </p:sp>
      <p:sp>
        <p:nvSpPr>
          <p:cNvPr id="9" name="TextBox 8">
            <a:extLst>
              <a:ext uri="{FF2B5EF4-FFF2-40B4-BE49-F238E27FC236}">
                <a16:creationId xmlns:a16="http://schemas.microsoft.com/office/drawing/2014/main" id="{788303F0-26C8-C54C-A239-8BC2F47C2EAC}"/>
              </a:ext>
            </a:extLst>
          </p:cNvPr>
          <p:cNvSpPr txBox="1"/>
          <p:nvPr/>
        </p:nvSpPr>
        <p:spPr>
          <a:xfrm>
            <a:off x="251520" y="868820"/>
            <a:ext cx="8280920" cy="1785104"/>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continue following Jesus</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endure</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remain faithful</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overcome / conquer</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Keep the commandments of God &amp; hold to the testimony of Jesus</a:t>
            </a:r>
          </a:p>
        </p:txBody>
      </p:sp>
      <p:sp>
        <p:nvSpPr>
          <p:cNvPr id="15" name="TextBox 14">
            <a:extLst>
              <a:ext uri="{FF2B5EF4-FFF2-40B4-BE49-F238E27FC236}">
                <a16:creationId xmlns:a16="http://schemas.microsoft.com/office/drawing/2014/main" id="{7639E7EF-001B-6A42-941E-070135B4C342}"/>
              </a:ext>
            </a:extLst>
          </p:cNvPr>
          <p:cNvSpPr txBox="1"/>
          <p:nvPr/>
        </p:nvSpPr>
        <p:spPr>
          <a:xfrm>
            <a:off x="28801" y="2613600"/>
            <a:ext cx="9144000" cy="523220"/>
          </a:xfrm>
          <a:prstGeom prst="rect">
            <a:avLst/>
          </a:prstGeom>
          <a:noFill/>
        </p:spPr>
        <p:txBody>
          <a:bodyPr wrap="square" rtlCol="0">
            <a:spAutoFit/>
          </a:bodyPr>
          <a:lstStyle/>
          <a:p>
            <a:pPr algn="ctr"/>
            <a:r>
              <a:rPr lang="en-AU" sz="2800" dirty="0">
                <a:solidFill>
                  <a:srgbClr val="FFFF00"/>
                </a:solidFill>
                <a:latin typeface="Times New Roman" panose="02020603050405020304" pitchFamily="18" charset="0"/>
                <a:cs typeface="Times New Roman" panose="02020603050405020304" pitchFamily="18" charset="0"/>
              </a:rPr>
              <a:t>But how </a:t>
            </a:r>
            <a:r>
              <a:rPr lang="en-AU" sz="2200" dirty="0">
                <a:solidFill>
                  <a:srgbClr val="FFFF00"/>
                </a:solidFill>
                <a:latin typeface="Times New Roman" panose="02020603050405020304" pitchFamily="18" charset="0"/>
                <a:cs typeface="Times New Roman" panose="02020603050405020304" pitchFamily="18" charset="0"/>
              </a:rPr>
              <a:t>can</a:t>
            </a:r>
            <a:r>
              <a:rPr lang="en-AU" sz="2800" dirty="0">
                <a:solidFill>
                  <a:srgbClr val="FFFF00"/>
                </a:solidFill>
                <a:latin typeface="Times New Roman" panose="02020603050405020304" pitchFamily="18" charset="0"/>
                <a:cs typeface="Times New Roman" panose="02020603050405020304" pitchFamily="18" charset="0"/>
              </a:rPr>
              <a:t> we be sure that </a:t>
            </a:r>
            <a:r>
              <a:rPr lang="en-AU" sz="2800" b="1" dirty="0">
                <a:solidFill>
                  <a:srgbClr val="FFFF00"/>
                </a:solidFill>
                <a:latin typeface="Times New Roman" panose="02020603050405020304" pitchFamily="18" charset="0"/>
                <a:cs typeface="Times New Roman" panose="02020603050405020304" pitchFamily="18" charset="0"/>
              </a:rPr>
              <a:t>we</a:t>
            </a:r>
            <a:r>
              <a:rPr lang="en-AU" sz="2800" dirty="0">
                <a:solidFill>
                  <a:srgbClr val="FFFF00"/>
                </a:solidFill>
                <a:latin typeface="Times New Roman" panose="02020603050405020304" pitchFamily="18" charset="0"/>
                <a:cs typeface="Times New Roman" panose="02020603050405020304" pitchFamily="18" charset="0"/>
              </a:rPr>
              <a:t> will remaining faithful to Jesus</a:t>
            </a:r>
          </a:p>
        </p:txBody>
      </p:sp>
      <p:sp>
        <p:nvSpPr>
          <p:cNvPr id="16" name="TextBox 15">
            <a:extLst>
              <a:ext uri="{FF2B5EF4-FFF2-40B4-BE49-F238E27FC236}">
                <a16:creationId xmlns:a16="http://schemas.microsoft.com/office/drawing/2014/main" id="{503DBEAC-FFD2-4146-85A3-D889617929D1}"/>
              </a:ext>
            </a:extLst>
          </p:cNvPr>
          <p:cNvSpPr txBox="1"/>
          <p:nvPr/>
        </p:nvSpPr>
        <p:spPr>
          <a:xfrm>
            <a:off x="13919" y="3021620"/>
            <a:ext cx="9101279" cy="430887"/>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The disciples all promised their loyalty, but they failed </a:t>
            </a:r>
          </a:p>
        </p:txBody>
      </p:sp>
      <p:sp>
        <p:nvSpPr>
          <p:cNvPr id="3" name="Rectangle 2">
            <a:extLst>
              <a:ext uri="{FF2B5EF4-FFF2-40B4-BE49-F238E27FC236}">
                <a16:creationId xmlns:a16="http://schemas.microsoft.com/office/drawing/2014/main" id="{380C9740-65C2-1B46-ADD6-0FF3403D3459}"/>
              </a:ext>
            </a:extLst>
          </p:cNvPr>
          <p:cNvSpPr/>
          <p:nvPr/>
        </p:nvSpPr>
        <p:spPr>
          <a:xfrm>
            <a:off x="0" y="3468231"/>
            <a:ext cx="9144000" cy="2246769"/>
          </a:xfrm>
          <a:prstGeom prst="rect">
            <a:avLst/>
          </a:prstGeom>
          <a:solidFill>
            <a:schemeClr val="bg1"/>
          </a:solidFill>
        </p:spPr>
        <p:txBody>
          <a:bodyPr wrap="square">
            <a:spAutoFit/>
          </a:bodyPr>
          <a:lstStyle/>
          <a:p>
            <a:r>
              <a:rPr lang="en-AU" sz="2000" dirty="0">
                <a:solidFill>
                  <a:srgbClr val="FF0000"/>
                </a:solidFill>
                <a:latin typeface="Comic Sans MS" panose="030F0902030302020204" pitchFamily="66" charset="0"/>
                <a:ea typeface="Arial" panose="020B0604020202020204" pitchFamily="34" charset="0"/>
              </a:rPr>
              <a:t>“You will all fall away, for it is written, ‘I will strike the shepherd, and the sheep will be scattered.’ </a:t>
            </a:r>
            <a:r>
              <a:rPr lang="en-AU" sz="2000" dirty="0">
                <a:latin typeface="Comic Sans MS" panose="030F0902030302020204" pitchFamily="66" charset="0"/>
                <a:ea typeface="Arial" panose="020B0604020202020204" pitchFamily="34" charset="0"/>
              </a:rPr>
              <a:t> </a:t>
            </a:r>
            <a:r>
              <a:rPr lang="en-AU" sz="2000" b="1" baseline="30000" dirty="0">
                <a:latin typeface="Comic Sans MS" panose="030F0902030302020204" pitchFamily="66" charset="0"/>
                <a:ea typeface="Arial" panose="020B0604020202020204" pitchFamily="34" charset="0"/>
              </a:rPr>
              <a:t>28 </a:t>
            </a:r>
            <a:r>
              <a:rPr lang="en-AU" sz="2000" dirty="0">
                <a:solidFill>
                  <a:srgbClr val="FF0000"/>
                </a:solidFill>
                <a:latin typeface="Comic Sans MS" panose="030F0902030302020204" pitchFamily="66" charset="0"/>
                <a:ea typeface="Arial" panose="020B0604020202020204" pitchFamily="34" charset="0"/>
              </a:rPr>
              <a:t>But after I am raised up, I will go before you to Galilee.”</a:t>
            </a:r>
            <a:br>
              <a:rPr lang="en-AU" sz="2000" dirty="0">
                <a:solidFill>
                  <a:srgbClr val="FF0000"/>
                </a:solidFill>
                <a:latin typeface="Comic Sans MS" panose="030F0902030302020204" pitchFamily="66" charset="0"/>
                <a:ea typeface="Arial" panose="020B0604020202020204" pitchFamily="34" charset="0"/>
              </a:rPr>
            </a:br>
            <a:r>
              <a:rPr lang="en-AU" sz="2000" dirty="0">
                <a:latin typeface="Comic Sans MS" panose="030F0902030302020204" pitchFamily="66" charset="0"/>
                <a:ea typeface="Arial" panose="020B0604020202020204" pitchFamily="34" charset="0"/>
              </a:rPr>
              <a:t> </a:t>
            </a:r>
            <a:r>
              <a:rPr lang="en-AU" sz="2000" b="1" baseline="30000" dirty="0">
                <a:latin typeface="Comic Sans MS" panose="030F0902030302020204" pitchFamily="66" charset="0"/>
                <a:ea typeface="Arial" panose="020B0604020202020204" pitchFamily="34" charset="0"/>
              </a:rPr>
              <a:t>29 </a:t>
            </a:r>
            <a:r>
              <a:rPr lang="en-AU" sz="2000" dirty="0">
                <a:latin typeface="Comic Sans MS" panose="030F0902030302020204" pitchFamily="66" charset="0"/>
                <a:ea typeface="Arial" panose="020B0604020202020204" pitchFamily="34" charset="0"/>
              </a:rPr>
              <a:t>Peter said to him, “Even though they all fall away, I will not.”  </a:t>
            </a:r>
            <a:r>
              <a:rPr lang="en-AU" sz="2000" b="1" baseline="30000" dirty="0">
                <a:latin typeface="Comic Sans MS" panose="030F0902030302020204" pitchFamily="66" charset="0"/>
                <a:ea typeface="Arial" panose="020B0604020202020204" pitchFamily="34" charset="0"/>
              </a:rPr>
              <a:t>30 </a:t>
            </a:r>
            <a:r>
              <a:rPr lang="en-AU" sz="2000" dirty="0">
                <a:latin typeface="Comic Sans MS" panose="030F0902030302020204" pitchFamily="66" charset="0"/>
                <a:ea typeface="Arial" panose="020B0604020202020204" pitchFamily="34" charset="0"/>
              </a:rPr>
              <a:t>And Jesus said to him, </a:t>
            </a:r>
            <a:r>
              <a:rPr lang="en-AU" sz="2000" dirty="0">
                <a:solidFill>
                  <a:srgbClr val="FF0000"/>
                </a:solidFill>
                <a:latin typeface="Comic Sans MS" panose="030F0902030302020204" pitchFamily="66" charset="0"/>
                <a:ea typeface="Arial" panose="020B0604020202020204" pitchFamily="34" charset="0"/>
              </a:rPr>
              <a:t>“Truly, I tell you, this very night, before the rooster crows twice, you will deny me three times.”</a:t>
            </a:r>
            <a:r>
              <a:rPr lang="en-AU" sz="2000" dirty="0">
                <a:latin typeface="Comic Sans MS" panose="030F0902030302020204" pitchFamily="66" charset="0"/>
                <a:ea typeface="Arial" panose="020B0604020202020204" pitchFamily="34" charset="0"/>
              </a:rPr>
              <a:t>  </a:t>
            </a:r>
            <a:r>
              <a:rPr lang="en-AU" sz="2000" b="1" baseline="30000" dirty="0">
                <a:latin typeface="Comic Sans MS" panose="030F0902030302020204" pitchFamily="66" charset="0"/>
                <a:ea typeface="Arial" panose="020B0604020202020204" pitchFamily="34" charset="0"/>
              </a:rPr>
              <a:t>31 </a:t>
            </a:r>
            <a:r>
              <a:rPr lang="en-AU" sz="2000" dirty="0">
                <a:latin typeface="Comic Sans MS" panose="030F0902030302020204" pitchFamily="66" charset="0"/>
                <a:ea typeface="Arial" panose="020B0604020202020204" pitchFamily="34" charset="0"/>
              </a:rPr>
              <a:t>But he said emphatically, “If I must die with you, I will not deny you.”  And they all said the same.</a:t>
            </a:r>
            <a:r>
              <a:rPr lang="en-AU" sz="2000" dirty="0">
                <a:latin typeface="Comic Sans MS" panose="030F0902030302020204" pitchFamily="66" charset="0"/>
              </a:rPr>
              <a:t> </a:t>
            </a:r>
          </a:p>
        </p:txBody>
      </p:sp>
    </p:spTree>
    <p:extLst>
      <p:ext uri="{BB962C8B-B14F-4D97-AF65-F5344CB8AC3E}">
        <p14:creationId xmlns:p14="http://schemas.microsoft.com/office/powerpoint/2010/main" val="1554598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3"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92388</TotalTime>
  <Words>407</Words>
  <Application>Microsoft Macintosh PowerPoint</Application>
  <PresentationFormat>On-screen Show (16:10)</PresentationFormat>
  <Paragraphs>81</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1576</cp:revision>
  <cp:lastPrinted>2019-10-17T08:07:42Z</cp:lastPrinted>
  <dcterms:created xsi:type="dcterms:W3CDTF">2016-11-04T06:28:01Z</dcterms:created>
  <dcterms:modified xsi:type="dcterms:W3CDTF">2019-10-17T08:07:46Z</dcterms:modified>
</cp:coreProperties>
</file>